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T Serif"/>
      <p:regular r:id="rId17"/>
    </p:embeddedFont>
    <p:embeddedFont>
      <p:font typeface="PT Serif"/>
      <p:regular r:id="rId18"/>
    </p:embeddedFont>
    <p:embeddedFont>
      <p:font typeface="PT Serif"/>
      <p:regular r:id="rId19"/>
    </p:embeddedFont>
    <p:embeddedFont>
      <p:font typeface="PT Serif"/>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33763"/>
            <a:ext cx="7556421" cy="3081099"/>
          </a:xfrm>
          <a:prstGeom prst="rect">
            <a:avLst/>
          </a:prstGeom>
          <a:noFill/>
          <a:ln/>
        </p:spPr>
        <p:txBody>
          <a:bodyPr wrap="square" lIns="0" tIns="0" rIns="0" bIns="0" rtlCol="0" anchor="t"/>
          <a:lstStyle/>
          <a:p>
            <a:pPr indent="0" marL="0">
              <a:lnSpc>
                <a:spcPts val="8050"/>
              </a:lnSpc>
              <a:buNone/>
            </a:pPr>
            <a:r>
              <a:rPr lang="en-US" sz="6450" dirty="0">
                <a:solidFill>
                  <a:srgbClr val="020202"/>
                </a:solidFill>
                <a:latin typeface="PT Serif" pitchFamily="34" charset="0"/>
                <a:ea typeface="PT Serif" pitchFamily="34" charset="-122"/>
                <a:cs typeface="PT Serif" pitchFamily="34" charset="-120"/>
              </a:rPr>
              <a:t>Empowering Domestic Workers and Gardeners</a:t>
            </a:r>
            <a:endParaRPr lang="en-US" sz="6450" dirty="0"/>
          </a:p>
        </p:txBody>
      </p:sp>
      <p:sp>
        <p:nvSpPr>
          <p:cNvPr id="4" name="Text 1"/>
          <p:cNvSpPr/>
          <p:nvPr/>
        </p:nvSpPr>
        <p:spPr>
          <a:xfrm>
            <a:off x="6280190" y="4955024"/>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Precious Radebe's SME initiative aims to provide comprehensive skills training and support for domestic workers and gardeners, empowering them to thrive in their careers and contribute to the local community.</a:t>
            </a:r>
            <a:endParaRPr lang="en-US" sz="1750" dirty="0"/>
          </a:p>
        </p:txBody>
      </p:sp>
      <p:sp>
        <p:nvSpPr>
          <p:cNvPr id="5" name="Shape 2"/>
          <p:cNvSpPr/>
          <p:nvPr/>
        </p:nvSpPr>
        <p:spPr>
          <a:xfrm>
            <a:off x="6280190" y="6315789"/>
            <a:ext cx="362903" cy="362903"/>
          </a:xfrm>
          <a:prstGeom prst="roundRect">
            <a:avLst>
              <a:gd name="adj" fmla="val 25194296"/>
            </a:avLst>
          </a:prstGeom>
          <a:solidFill>
            <a:srgbClr val="1A1528"/>
          </a:solidFill>
          <a:ln w="7620">
            <a:solidFill>
              <a:srgbClr val="FFFFFF"/>
            </a:solidFill>
            <a:prstDash val="solid"/>
          </a:ln>
        </p:spPr>
      </p:sp>
      <p:sp>
        <p:nvSpPr>
          <p:cNvPr id="6" name="Text 3"/>
          <p:cNvSpPr/>
          <p:nvPr/>
        </p:nvSpPr>
        <p:spPr>
          <a:xfrm>
            <a:off x="6403181" y="6448425"/>
            <a:ext cx="116800"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DM Sans Medium" pitchFamily="34" charset="0"/>
                <a:ea typeface="DM Sans Medium" pitchFamily="34" charset="-122"/>
                <a:cs typeface="DM Sans Medium" pitchFamily="34" charset="-120"/>
              </a:rPr>
              <a:t>KP</a:t>
            </a:r>
            <a:endParaRPr lang="en-US" sz="750" dirty="0"/>
          </a:p>
        </p:txBody>
      </p:sp>
      <p:sp>
        <p:nvSpPr>
          <p:cNvPr id="7" name="Text 4"/>
          <p:cNvSpPr/>
          <p:nvPr/>
        </p:nvSpPr>
        <p:spPr>
          <a:xfrm>
            <a:off x="6756440" y="6298882"/>
            <a:ext cx="2493169" cy="396835"/>
          </a:xfrm>
          <a:prstGeom prst="rect">
            <a:avLst/>
          </a:prstGeom>
          <a:noFill/>
          <a:ln/>
        </p:spPr>
        <p:txBody>
          <a:bodyPr wrap="none" lIns="0" tIns="0" rIns="0" bIns="0" rtlCol="0" anchor="t"/>
          <a:lstStyle/>
          <a:p>
            <a:pPr algn="l" indent="0" marL="0">
              <a:lnSpc>
                <a:spcPts val="3100"/>
              </a:lnSpc>
              <a:buNone/>
            </a:pPr>
            <a:r>
              <a:rPr lang="en-US" sz="2200" b="1" dirty="0">
                <a:solidFill>
                  <a:srgbClr val="383838"/>
                </a:solidFill>
                <a:latin typeface="DM Sans Bold" pitchFamily="34" charset="0"/>
                <a:ea typeface="DM Sans Bold" pitchFamily="34" charset="-122"/>
                <a:cs typeface="DM Sans Bold" pitchFamily="34" charset="-120"/>
              </a:rPr>
              <a:t>by KGOSI PETLELE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65333"/>
            <a:ext cx="7077075"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Conclusion and Next Steps</a:t>
            </a:r>
            <a:endParaRPr lang="en-US" sz="4650" dirty="0"/>
          </a:p>
        </p:txBody>
      </p:sp>
      <p:sp>
        <p:nvSpPr>
          <p:cNvPr id="4" name="Text 1"/>
          <p:cNvSpPr/>
          <p:nvPr/>
        </p:nvSpPr>
        <p:spPr>
          <a:xfrm>
            <a:off x="793790" y="374975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Precious Radebe's SME initiative is poised to transform the lives of domestic workers and gardeners, empowering them with the skills, support, and recognition they deserve. By leveraging the power of technology and fostering a sense of community, the SME is committed to driving sustainable change and creating brighter futures for all.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36558"/>
            <a:ext cx="7556421" cy="1488519"/>
          </a:xfrm>
          <a:prstGeom prst="rect">
            <a:avLst/>
          </a:prstGeom>
          <a:noFill/>
          <a:ln/>
        </p:spPr>
        <p:txBody>
          <a:bodyPr wrap="squar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About Precious Radebe's SME Initiative</a:t>
            </a:r>
            <a:endParaRPr lang="en-US" sz="4650" dirty="0"/>
          </a:p>
        </p:txBody>
      </p:sp>
      <p:sp>
        <p:nvSpPr>
          <p:cNvPr id="4" name="Shape 1"/>
          <p:cNvSpPr/>
          <p:nvPr/>
        </p:nvSpPr>
        <p:spPr>
          <a:xfrm>
            <a:off x="6280190" y="2865239"/>
            <a:ext cx="3664863" cy="2776299"/>
          </a:xfrm>
          <a:prstGeom prst="roundRect">
            <a:avLst>
              <a:gd name="adj" fmla="val 1226"/>
            </a:avLst>
          </a:prstGeom>
          <a:solidFill>
            <a:srgbClr val="F2EEEE"/>
          </a:solidFill>
          <a:ln/>
        </p:spPr>
      </p:sp>
      <p:sp>
        <p:nvSpPr>
          <p:cNvPr id="5" name="Text 2"/>
          <p:cNvSpPr/>
          <p:nvPr/>
        </p:nvSpPr>
        <p:spPr>
          <a:xfrm>
            <a:off x="6507004" y="3092053"/>
            <a:ext cx="2977039" cy="372070"/>
          </a:xfrm>
          <a:prstGeom prst="rect">
            <a:avLst/>
          </a:prstGeom>
          <a:noFill/>
          <a:ln/>
        </p:spPr>
        <p:txBody>
          <a:bodyPr wrap="none" lIns="0" tIns="0" rIns="0" bIns="0" rtlCol="0" anchor="t"/>
          <a:lstStyle/>
          <a:p>
            <a:pPr indent="0" marL="0">
              <a:lnSpc>
                <a:spcPts val="2900"/>
              </a:lnSpc>
              <a:buNone/>
            </a:pPr>
            <a:r>
              <a:rPr lang="en-US" sz="2300" dirty="0">
                <a:solidFill>
                  <a:srgbClr val="383838"/>
                </a:solidFill>
                <a:latin typeface="PT Serif" pitchFamily="34" charset="0"/>
                <a:ea typeface="PT Serif" pitchFamily="34" charset="-122"/>
                <a:cs typeface="PT Serif" pitchFamily="34" charset="-120"/>
              </a:rPr>
              <a:t>Vision</a:t>
            </a:r>
            <a:endParaRPr lang="en-US" sz="2300" dirty="0"/>
          </a:p>
        </p:txBody>
      </p:sp>
      <p:sp>
        <p:nvSpPr>
          <p:cNvPr id="6" name="Text 3"/>
          <p:cNvSpPr/>
          <p:nvPr/>
        </p:nvSpPr>
        <p:spPr>
          <a:xfrm>
            <a:off x="6507004" y="3600212"/>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To elevate the status and skills of domestic workers and gardeners, creating economic opportunities and fostering personal growth.</a:t>
            </a:r>
            <a:endParaRPr lang="en-US" sz="1750" dirty="0"/>
          </a:p>
        </p:txBody>
      </p:sp>
      <p:sp>
        <p:nvSpPr>
          <p:cNvPr id="7" name="Shape 4"/>
          <p:cNvSpPr/>
          <p:nvPr/>
        </p:nvSpPr>
        <p:spPr>
          <a:xfrm>
            <a:off x="10171867" y="2865239"/>
            <a:ext cx="3664863" cy="2776299"/>
          </a:xfrm>
          <a:prstGeom prst="roundRect">
            <a:avLst>
              <a:gd name="adj" fmla="val 1226"/>
            </a:avLst>
          </a:prstGeom>
          <a:solidFill>
            <a:srgbClr val="F2EEEE"/>
          </a:solidFill>
          <a:ln/>
        </p:spPr>
      </p:sp>
      <p:sp>
        <p:nvSpPr>
          <p:cNvPr id="8" name="Text 5"/>
          <p:cNvSpPr/>
          <p:nvPr/>
        </p:nvSpPr>
        <p:spPr>
          <a:xfrm>
            <a:off x="10398681" y="3092053"/>
            <a:ext cx="2977039" cy="372070"/>
          </a:xfrm>
          <a:prstGeom prst="rect">
            <a:avLst/>
          </a:prstGeom>
          <a:noFill/>
          <a:ln/>
        </p:spPr>
        <p:txBody>
          <a:bodyPr wrap="none" lIns="0" tIns="0" rIns="0" bIns="0" rtlCol="0" anchor="t"/>
          <a:lstStyle/>
          <a:p>
            <a:pPr indent="0" marL="0">
              <a:lnSpc>
                <a:spcPts val="2900"/>
              </a:lnSpc>
              <a:buNone/>
            </a:pPr>
            <a:r>
              <a:rPr lang="en-US" sz="2300" dirty="0">
                <a:solidFill>
                  <a:srgbClr val="383838"/>
                </a:solidFill>
                <a:latin typeface="PT Serif" pitchFamily="34" charset="0"/>
                <a:ea typeface="PT Serif" pitchFamily="34" charset="-122"/>
                <a:cs typeface="PT Serif" pitchFamily="34" charset="-120"/>
              </a:rPr>
              <a:t>Mission</a:t>
            </a:r>
            <a:endParaRPr lang="en-US" sz="2300" dirty="0"/>
          </a:p>
        </p:txBody>
      </p:sp>
      <p:sp>
        <p:nvSpPr>
          <p:cNvPr id="9" name="Text 6"/>
          <p:cNvSpPr/>
          <p:nvPr/>
        </p:nvSpPr>
        <p:spPr>
          <a:xfrm>
            <a:off x="10398681" y="3600212"/>
            <a:ext cx="3211235" cy="1814513"/>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Providing comprehensive training, job placement assistance, and ongoing support to empower this vital yet underserved workforce.</a:t>
            </a:r>
            <a:endParaRPr lang="en-US" sz="1750" dirty="0"/>
          </a:p>
        </p:txBody>
      </p:sp>
      <p:sp>
        <p:nvSpPr>
          <p:cNvPr id="10" name="Shape 7"/>
          <p:cNvSpPr/>
          <p:nvPr/>
        </p:nvSpPr>
        <p:spPr>
          <a:xfrm>
            <a:off x="6280190" y="5868352"/>
            <a:ext cx="7556421" cy="1324689"/>
          </a:xfrm>
          <a:prstGeom prst="roundRect">
            <a:avLst>
              <a:gd name="adj" fmla="val 2568"/>
            </a:avLst>
          </a:prstGeom>
          <a:solidFill>
            <a:srgbClr val="F2EEEE"/>
          </a:solidFill>
          <a:ln/>
        </p:spPr>
      </p:sp>
      <p:sp>
        <p:nvSpPr>
          <p:cNvPr id="11" name="Text 8"/>
          <p:cNvSpPr/>
          <p:nvPr/>
        </p:nvSpPr>
        <p:spPr>
          <a:xfrm>
            <a:off x="6507004" y="6095167"/>
            <a:ext cx="2977039" cy="372070"/>
          </a:xfrm>
          <a:prstGeom prst="rect">
            <a:avLst/>
          </a:prstGeom>
          <a:noFill/>
          <a:ln/>
        </p:spPr>
        <p:txBody>
          <a:bodyPr wrap="none" lIns="0" tIns="0" rIns="0" bIns="0" rtlCol="0" anchor="t"/>
          <a:lstStyle/>
          <a:p>
            <a:pPr indent="0" marL="0">
              <a:lnSpc>
                <a:spcPts val="2900"/>
              </a:lnSpc>
              <a:buNone/>
            </a:pPr>
            <a:r>
              <a:rPr lang="en-US" sz="2300" dirty="0">
                <a:solidFill>
                  <a:srgbClr val="383838"/>
                </a:solidFill>
                <a:latin typeface="PT Serif" pitchFamily="34" charset="0"/>
                <a:ea typeface="PT Serif" pitchFamily="34" charset="-122"/>
                <a:cs typeface="PT Serif" pitchFamily="34" charset="-120"/>
              </a:rPr>
              <a:t>Values</a:t>
            </a:r>
            <a:endParaRPr lang="en-US" sz="2300" dirty="0"/>
          </a:p>
        </p:txBody>
      </p:sp>
      <p:sp>
        <p:nvSpPr>
          <p:cNvPr id="12" name="Text 9"/>
          <p:cNvSpPr/>
          <p:nvPr/>
        </p:nvSpPr>
        <p:spPr>
          <a:xfrm>
            <a:off x="6507004" y="6603325"/>
            <a:ext cx="7102793" cy="362903"/>
          </a:xfrm>
          <a:prstGeom prst="rect">
            <a:avLst/>
          </a:prstGeom>
          <a:noFill/>
          <a:ln/>
        </p:spPr>
        <p:txBody>
          <a:bodyPr wrap="non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Respect, empowerment, community, and sustainable livelihoods.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73674"/>
            <a:ext cx="13042821" cy="1488519"/>
          </a:xfrm>
          <a:prstGeom prst="rect">
            <a:avLst/>
          </a:prstGeom>
          <a:noFill/>
          <a:ln/>
        </p:spPr>
        <p:txBody>
          <a:bodyPr wrap="squar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Challenges Faced by Domestic Workers and Gardeners</a:t>
            </a:r>
            <a:endParaRPr lang="en-US" sz="4650" dirty="0"/>
          </a:p>
        </p:txBody>
      </p:sp>
      <p:sp>
        <p:nvSpPr>
          <p:cNvPr id="3" name="Text 1"/>
          <p:cNvSpPr/>
          <p:nvPr/>
        </p:nvSpPr>
        <p:spPr>
          <a:xfrm>
            <a:off x="793790" y="3829169"/>
            <a:ext cx="3978116" cy="744141"/>
          </a:xfrm>
          <a:prstGeom prst="rect">
            <a:avLst/>
          </a:prstGeom>
          <a:noFill/>
          <a:ln/>
        </p:spPr>
        <p:txBody>
          <a:bodyPr wrap="square" lIns="0" tIns="0" rIns="0" bIns="0" rtlCol="0" anchor="t"/>
          <a:lstStyle/>
          <a:p>
            <a:pPr indent="0" marL="0">
              <a:lnSpc>
                <a:spcPts val="2900"/>
              </a:lnSpc>
              <a:buNone/>
            </a:pPr>
            <a:r>
              <a:rPr lang="en-US" sz="2300" dirty="0">
                <a:solidFill>
                  <a:srgbClr val="020202"/>
                </a:solidFill>
                <a:latin typeface="PT Serif" pitchFamily="34" charset="0"/>
                <a:ea typeface="PT Serif" pitchFamily="34" charset="-122"/>
                <a:cs typeface="PT Serif" pitchFamily="34" charset="-120"/>
              </a:rPr>
              <a:t>Limited Training Opportunities</a:t>
            </a:r>
            <a:endParaRPr lang="en-US" sz="2300" dirty="0"/>
          </a:p>
        </p:txBody>
      </p:sp>
      <p:sp>
        <p:nvSpPr>
          <p:cNvPr id="4" name="Text 2"/>
          <p:cNvSpPr/>
          <p:nvPr/>
        </p:nvSpPr>
        <p:spPr>
          <a:xfrm>
            <a:off x="793790" y="4800124"/>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Most domestic workers and gardeners lack access to formal skills development programs, hindering career advancement.</a:t>
            </a:r>
            <a:endParaRPr lang="en-US" sz="1750" dirty="0"/>
          </a:p>
        </p:txBody>
      </p:sp>
      <p:sp>
        <p:nvSpPr>
          <p:cNvPr id="5" name="Text 3"/>
          <p:cNvSpPr/>
          <p:nvPr/>
        </p:nvSpPr>
        <p:spPr>
          <a:xfrm>
            <a:off x="5332928" y="3829169"/>
            <a:ext cx="3978116" cy="744141"/>
          </a:xfrm>
          <a:prstGeom prst="rect">
            <a:avLst/>
          </a:prstGeom>
          <a:noFill/>
          <a:ln/>
        </p:spPr>
        <p:txBody>
          <a:bodyPr wrap="square" lIns="0" tIns="0" rIns="0" bIns="0" rtlCol="0" anchor="t"/>
          <a:lstStyle/>
          <a:p>
            <a:pPr indent="0" marL="0">
              <a:lnSpc>
                <a:spcPts val="2900"/>
              </a:lnSpc>
              <a:buNone/>
            </a:pPr>
            <a:r>
              <a:rPr lang="en-US" sz="2300" dirty="0">
                <a:solidFill>
                  <a:srgbClr val="020202"/>
                </a:solidFill>
                <a:latin typeface="PT Serif" pitchFamily="34" charset="0"/>
                <a:ea typeface="PT Serif" pitchFamily="34" charset="-122"/>
                <a:cs typeface="PT Serif" pitchFamily="34" charset="-120"/>
              </a:rPr>
              <a:t>Inadequate Wages and Benefits</a:t>
            </a:r>
            <a:endParaRPr lang="en-US" sz="2300" dirty="0"/>
          </a:p>
        </p:txBody>
      </p:sp>
      <p:sp>
        <p:nvSpPr>
          <p:cNvPr id="6" name="Text 4"/>
          <p:cNvSpPr/>
          <p:nvPr/>
        </p:nvSpPr>
        <p:spPr>
          <a:xfrm>
            <a:off x="5332928" y="4800124"/>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Many in this field struggle with low pay, insufficient benefits, and job insecurity, perpetuating a cycle of poverty.</a:t>
            </a:r>
            <a:endParaRPr lang="en-US" sz="1750" dirty="0"/>
          </a:p>
        </p:txBody>
      </p:sp>
      <p:sp>
        <p:nvSpPr>
          <p:cNvPr id="7" name="Text 5"/>
          <p:cNvSpPr/>
          <p:nvPr/>
        </p:nvSpPr>
        <p:spPr>
          <a:xfrm>
            <a:off x="9872067" y="3829169"/>
            <a:ext cx="2977039" cy="372070"/>
          </a:xfrm>
          <a:prstGeom prst="rect">
            <a:avLst/>
          </a:prstGeom>
          <a:noFill/>
          <a:ln/>
        </p:spPr>
        <p:txBody>
          <a:bodyPr wrap="none" lIns="0" tIns="0" rIns="0" bIns="0" rtlCol="0" anchor="t"/>
          <a:lstStyle/>
          <a:p>
            <a:pPr indent="0" marL="0">
              <a:lnSpc>
                <a:spcPts val="2900"/>
              </a:lnSpc>
              <a:buNone/>
            </a:pPr>
            <a:r>
              <a:rPr lang="en-US" sz="2300" dirty="0">
                <a:solidFill>
                  <a:srgbClr val="020202"/>
                </a:solidFill>
                <a:latin typeface="PT Serif" pitchFamily="34" charset="0"/>
                <a:ea typeface="PT Serif" pitchFamily="34" charset="-122"/>
                <a:cs typeface="PT Serif" pitchFamily="34" charset="-120"/>
              </a:rPr>
              <a:t>Societal Perceptions</a:t>
            </a:r>
            <a:endParaRPr lang="en-US" sz="2300" dirty="0"/>
          </a:p>
        </p:txBody>
      </p:sp>
      <p:sp>
        <p:nvSpPr>
          <p:cNvPr id="8" name="Text 6"/>
          <p:cNvSpPr/>
          <p:nvPr/>
        </p:nvSpPr>
        <p:spPr>
          <a:xfrm>
            <a:off x="9872067" y="4428053"/>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Domestic and gardening work are often undervalued, leading to a lack of respect and recognition for these essential roles.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9615" y="739497"/>
            <a:ext cx="7684770" cy="1368266"/>
          </a:xfrm>
          <a:prstGeom prst="rect">
            <a:avLst/>
          </a:prstGeom>
          <a:noFill/>
          <a:ln/>
        </p:spPr>
        <p:txBody>
          <a:bodyPr wrap="square" lIns="0" tIns="0" rIns="0" bIns="0" rtlCol="0" anchor="t"/>
          <a:lstStyle/>
          <a:p>
            <a:pPr indent="0" marL="0">
              <a:lnSpc>
                <a:spcPts val="5350"/>
              </a:lnSpc>
              <a:buNone/>
            </a:pPr>
            <a:r>
              <a:rPr lang="en-US" sz="4300" dirty="0">
                <a:solidFill>
                  <a:srgbClr val="020202"/>
                </a:solidFill>
                <a:latin typeface="PT Serif" pitchFamily="34" charset="0"/>
                <a:ea typeface="PT Serif" pitchFamily="34" charset="-122"/>
                <a:cs typeface="PT Serif" pitchFamily="34" charset="-120"/>
              </a:rPr>
              <a:t>Addressing the Skill Gap: Precious Radebe's Vision</a:t>
            </a:r>
            <a:endParaRPr lang="en-US" sz="4300" dirty="0"/>
          </a:p>
        </p:txBody>
      </p:sp>
      <p:sp>
        <p:nvSpPr>
          <p:cNvPr id="4" name="Shape 1"/>
          <p:cNvSpPr/>
          <p:nvPr/>
        </p:nvSpPr>
        <p:spPr>
          <a:xfrm>
            <a:off x="1030843" y="2420422"/>
            <a:ext cx="22860" cy="5069681"/>
          </a:xfrm>
          <a:prstGeom prst="roundRect">
            <a:avLst>
              <a:gd name="adj" fmla="val 136804"/>
            </a:avLst>
          </a:prstGeom>
          <a:solidFill>
            <a:srgbClr val="D8D4D4"/>
          </a:solidFill>
          <a:ln/>
        </p:spPr>
      </p:sp>
      <p:sp>
        <p:nvSpPr>
          <p:cNvPr id="5" name="Shape 2"/>
          <p:cNvSpPr/>
          <p:nvPr/>
        </p:nvSpPr>
        <p:spPr>
          <a:xfrm>
            <a:off x="1253907" y="2877860"/>
            <a:ext cx="729615" cy="22860"/>
          </a:xfrm>
          <a:prstGeom prst="roundRect">
            <a:avLst>
              <a:gd name="adj" fmla="val 136804"/>
            </a:avLst>
          </a:prstGeom>
          <a:solidFill>
            <a:srgbClr val="D8D4D4"/>
          </a:solidFill>
          <a:ln/>
        </p:spPr>
      </p:sp>
      <p:sp>
        <p:nvSpPr>
          <p:cNvPr id="6" name="Shape 3"/>
          <p:cNvSpPr/>
          <p:nvPr/>
        </p:nvSpPr>
        <p:spPr>
          <a:xfrm>
            <a:off x="807780" y="2654856"/>
            <a:ext cx="468987" cy="468987"/>
          </a:xfrm>
          <a:prstGeom prst="roundRect">
            <a:avLst>
              <a:gd name="adj" fmla="val 6668"/>
            </a:avLst>
          </a:prstGeom>
          <a:solidFill>
            <a:srgbClr val="F2EEEE"/>
          </a:solidFill>
          <a:ln/>
        </p:spPr>
      </p:sp>
      <p:sp>
        <p:nvSpPr>
          <p:cNvPr id="7" name="Text 4"/>
          <p:cNvSpPr/>
          <p:nvPr/>
        </p:nvSpPr>
        <p:spPr>
          <a:xfrm>
            <a:off x="954703" y="2725102"/>
            <a:ext cx="175022" cy="328374"/>
          </a:xfrm>
          <a:prstGeom prst="rect">
            <a:avLst/>
          </a:prstGeom>
          <a:noFill/>
          <a:ln/>
        </p:spPr>
        <p:txBody>
          <a:bodyPr wrap="none" lIns="0" tIns="0" rIns="0" bIns="0" rtlCol="0" anchor="t"/>
          <a:lstStyle/>
          <a:p>
            <a:pPr algn="ctr" indent="0" marL="0">
              <a:lnSpc>
                <a:spcPts val="2550"/>
              </a:lnSpc>
              <a:buNone/>
            </a:pPr>
            <a:r>
              <a:rPr lang="en-US" sz="2550" dirty="0">
                <a:solidFill>
                  <a:srgbClr val="383838"/>
                </a:solidFill>
                <a:latin typeface="PT Serif" pitchFamily="34" charset="0"/>
                <a:ea typeface="PT Serif" pitchFamily="34" charset="-122"/>
                <a:cs typeface="PT Serif" pitchFamily="34" charset="-120"/>
              </a:rPr>
              <a:t>1</a:t>
            </a:r>
            <a:endParaRPr lang="en-US" sz="2550" dirty="0"/>
          </a:p>
        </p:txBody>
      </p:sp>
      <p:sp>
        <p:nvSpPr>
          <p:cNvPr id="8" name="Text 5"/>
          <p:cNvSpPr/>
          <p:nvPr/>
        </p:nvSpPr>
        <p:spPr>
          <a:xfrm>
            <a:off x="2188845" y="2628900"/>
            <a:ext cx="2736294" cy="341948"/>
          </a:xfrm>
          <a:prstGeom prst="rect">
            <a:avLst/>
          </a:prstGeom>
          <a:noFill/>
          <a:ln/>
        </p:spPr>
        <p:txBody>
          <a:bodyPr wrap="none" lIns="0" tIns="0" rIns="0" bIns="0" rtlCol="0" anchor="t"/>
          <a:lstStyle/>
          <a:p>
            <a:pPr algn="l" indent="0" marL="0">
              <a:lnSpc>
                <a:spcPts val="2650"/>
              </a:lnSpc>
              <a:buNone/>
            </a:pPr>
            <a:r>
              <a:rPr lang="en-US" sz="2150" dirty="0">
                <a:solidFill>
                  <a:srgbClr val="383838"/>
                </a:solidFill>
                <a:latin typeface="PT Serif" pitchFamily="34" charset="0"/>
                <a:ea typeface="PT Serif" pitchFamily="34" charset="-122"/>
                <a:cs typeface="PT Serif" pitchFamily="34" charset="-120"/>
              </a:rPr>
              <a:t>Skills Training</a:t>
            </a:r>
            <a:endParaRPr lang="en-US" sz="2150" dirty="0"/>
          </a:p>
        </p:txBody>
      </p:sp>
      <p:sp>
        <p:nvSpPr>
          <p:cNvPr id="9" name="Text 6"/>
          <p:cNvSpPr/>
          <p:nvPr/>
        </p:nvSpPr>
        <p:spPr>
          <a:xfrm>
            <a:off x="2188845" y="3095863"/>
            <a:ext cx="6225540" cy="666988"/>
          </a:xfrm>
          <a:prstGeom prst="rect">
            <a:avLst/>
          </a:prstGeom>
          <a:noFill/>
          <a:ln/>
        </p:spPr>
        <p:txBody>
          <a:bodyPr wrap="square" lIns="0" tIns="0" rIns="0" bIns="0" rtlCol="0" anchor="t"/>
          <a:lstStyle/>
          <a:p>
            <a:pPr algn="l" indent="0" marL="0">
              <a:lnSpc>
                <a:spcPts val="2600"/>
              </a:lnSpc>
              <a:buNone/>
            </a:pPr>
            <a:r>
              <a:rPr lang="en-US" sz="1600" dirty="0">
                <a:solidFill>
                  <a:srgbClr val="383838"/>
                </a:solidFill>
                <a:latin typeface="DM Sans" pitchFamily="34" charset="0"/>
                <a:ea typeface="DM Sans" pitchFamily="34" charset="-122"/>
                <a:cs typeface="DM Sans" pitchFamily="34" charset="-120"/>
              </a:rPr>
              <a:t>Comprehensive programs covering technical, interpersonal, and entrepreneurial skills to enhance employability.</a:t>
            </a:r>
            <a:endParaRPr lang="en-US" sz="1600" dirty="0"/>
          </a:p>
        </p:txBody>
      </p:sp>
      <p:sp>
        <p:nvSpPr>
          <p:cNvPr id="10" name="Shape 7"/>
          <p:cNvSpPr/>
          <p:nvPr/>
        </p:nvSpPr>
        <p:spPr>
          <a:xfrm>
            <a:off x="1253907" y="4637246"/>
            <a:ext cx="729615" cy="22860"/>
          </a:xfrm>
          <a:prstGeom prst="roundRect">
            <a:avLst>
              <a:gd name="adj" fmla="val 136804"/>
            </a:avLst>
          </a:prstGeom>
          <a:solidFill>
            <a:srgbClr val="D8D4D4"/>
          </a:solidFill>
          <a:ln/>
        </p:spPr>
      </p:sp>
      <p:sp>
        <p:nvSpPr>
          <p:cNvPr id="11" name="Shape 8"/>
          <p:cNvSpPr/>
          <p:nvPr/>
        </p:nvSpPr>
        <p:spPr>
          <a:xfrm>
            <a:off x="807780" y="4414242"/>
            <a:ext cx="468987" cy="468987"/>
          </a:xfrm>
          <a:prstGeom prst="roundRect">
            <a:avLst>
              <a:gd name="adj" fmla="val 6668"/>
            </a:avLst>
          </a:prstGeom>
          <a:solidFill>
            <a:srgbClr val="F2EEEE"/>
          </a:solidFill>
          <a:ln/>
        </p:spPr>
      </p:sp>
      <p:sp>
        <p:nvSpPr>
          <p:cNvPr id="12" name="Text 9"/>
          <p:cNvSpPr/>
          <p:nvPr/>
        </p:nvSpPr>
        <p:spPr>
          <a:xfrm>
            <a:off x="954703" y="4484489"/>
            <a:ext cx="175022" cy="328374"/>
          </a:xfrm>
          <a:prstGeom prst="rect">
            <a:avLst/>
          </a:prstGeom>
          <a:noFill/>
          <a:ln/>
        </p:spPr>
        <p:txBody>
          <a:bodyPr wrap="none" lIns="0" tIns="0" rIns="0" bIns="0" rtlCol="0" anchor="t"/>
          <a:lstStyle/>
          <a:p>
            <a:pPr algn="ctr" indent="0" marL="0">
              <a:lnSpc>
                <a:spcPts val="2550"/>
              </a:lnSpc>
              <a:buNone/>
            </a:pPr>
            <a:r>
              <a:rPr lang="en-US" sz="2550" dirty="0">
                <a:solidFill>
                  <a:srgbClr val="383838"/>
                </a:solidFill>
                <a:latin typeface="PT Serif" pitchFamily="34" charset="0"/>
                <a:ea typeface="PT Serif" pitchFamily="34" charset="-122"/>
                <a:cs typeface="PT Serif" pitchFamily="34" charset="-120"/>
              </a:rPr>
              <a:t>2</a:t>
            </a:r>
            <a:endParaRPr lang="en-US" sz="2550" dirty="0"/>
          </a:p>
        </p:txBody>
      </p:sp>
      <p:sp>
        <p:nvSpPr>
          <p:cNvPr id="13" name="Text 10"/>
          <p:cNvSpPr/>
          <p:nvPr/>
        </p:nvSpPr>
        <p:spPr>
          <a:xfrm>
            <a:off x="2188845" y="4388287"/>
            <a:ext cx="2736294" cy="341948"/>
          </a:xfrm>
          <a:prstGeom prst="rect">
            <a:avLst/>
          </a:prstGeom>
          <a:noFill/>
          <a:ln/>
        </p:spPr>
        <p:txBody>
          <a:bodyPr wrap="none" lIns="0" tIns="0" rIns="0" bIns="0" rtlCol="0" anchor="t"/>
          <a:lstStyle/>
          <a:p>
            <a:pPr algn="l" indent="0" marL="0">
              <a:lnSpc>
                <a:spcPts val="2650"/>
              </a:lnSpc>
              <a:buNone/>
            </a:pPr>
            <a:r>
              <a:rPr lang="en-US" sz="2150" dirty="0">
                <a:solidFill>
                  <a:srgbClr val="383838"/>
                </a:solidFill>
                <a:latin typeface="PT Serif" pitchFamily="34" charset="0"/>
                <a:ea typeface="PT Serif" pitchFamily="34" charset="-122"/>
                <a:cs typeface="PT Serif" pitchFamily="34" charset="-120"/>
              </a:rPr>
              <a:t>Job Placement</a:t>
            </a:r>
            <a:endParaRPr lang="en-US" sz="2150" dirty="0"/>
          </a:p>
        </p:txBody>
      </p:sp>
      <p:sp>
        <p:nvSpPr>
          <p:cNvPr id="14" name="Text 11"/>
          <p:cNvSpPr/>
          <p:nvPr/>
        </p:nvSpPr>
        <p:spPr>
          <a:xfrm>
            <a:off x="2188845" y="4855250"/>
            <a:ext cx="6225540" cy="666988"/>
          </a:xfrm>
          <a:prstGeom prst="rect">
            <a:avLst/>
          </a:prstGeom>
          <a:noFill/>
          <a:ln/>
        </p:spPr>
        <p:txBody>
          <a:bodyPr wrap="square" lIns="0" tIns="0" rIns="0" bIns="0" rtlCol="0" anchor="t"/>
          <a:lstStyle/>
          <a:p>
            <a:pPr algn="l" indent="0" marL="0">
              <a:lnSpc>
                <a:spcPts val="2600"/>
              </a:lnSpc>
              <a:buNone/>
            </a:pPr>
            <a:r>
              <a:rPr lang="en-US" sz="1600" dirty="0">
                <a:solidFill>
                  <a:srgbClr val="383838"/>
                </a:solidFill>
                <a:latin typeface="DM Sans" pitchFamily="34" charset="0"/>
                <a:ea typeface="DM Sans" pitchFamily="34" charset="-122"/>
                <a:cs typeface="DM Sans" pitchFamily="34" charset="-120"/>
              </a:rPr>
              <a:t>Connecting trained individuals with reputable employers and facilitating fair hiring practices.</a:t>
            </a:r>
            <a:endParaRPr lang="en-US" sz="1600" dirty="0"/>
          </a:p>
        </p:txBody>
      </p:sp>
      <p:sp>
        <p:nvSpPr>
          <p:cNvPr id="15" name="Shape 12"/>
          <p:cNvSpPr/>
          <p:nvPr/>
        </p:nvSpPr>
        <p:spPr>
          <a:xfrm>
            <a:off x="1253907" y="6396633"/>
            <a:ext cx="729615" cy="22860"/>
          </a:xfrm>
          <a:prstGeom prst="roundRect">
            <a:avLst>
              <a:gd name="adj" fmla="val 136804"/>
            </a:avLst>
          </a:prstGeom>
          <a:solidFill>
            <a:srgbClr val="D8D4D4"/>
          </a:solidFill>
          <a:ln/>
        </p:spPr>
      </p:sp>
      <p:sp>
        <p:nvSpPr>
          <p:cNvPr id="16" name="Shape 13"/>
          <p:cNvSpPr/>
          <p:nvPr/>
        </p:nvSpPr>
        <p:spPr>
          <a:xfrm>
            <a:off x="807780" y="6173629"/>
            <a:ext cx="468987" cy="468987"/>
          </a:xfrm>
          <a:prstGeom prst="roundRect">
            <a:avLst>
              <a:gd name="adj" fmla="val 6668"/>
            </a:avLst>
          </a:prstGeom>
          <a:solidFill>
            <a:srgbClr val="F2EEEE"/>
          </a:solidFill>
          <a:ln/>
        </p:spPr>
      </p:sp>
      <p:sp>
        <p:nvSpPr>
          <p:cNvPr id="17" name="Text 14"/>
          <p:cNvSpPr/>
          <p:nvPr/>
        </p:nvSpPr>
        <p:spPr>
          <a:xfrm>
            <a:off x="954703" y="6243876"/>
            <a:ext cx="175022" cy="328374"/>
          </a:xfrm>
          <a:prstGeom prst="rect">
            <a:avLst/>
          </a:prstGeom>
          <a:noFill/>
          <a:ln/>
        </p:spPr>
        <p:txBody>
          <a:bodyPr wrap="none" lIns="0" tIns="0" rIns="0" bIns="0" rtlCol="0" anchor="t"/>
          <a:lstStyle/>
          <a:p>
            <a:pPr algn="ctr" indent="0" marL="0">
              <a:lnSpc>
                <a:spcPts val="2550"/>
              </a:lnSpc>
              <a:buNone/>
            </a:pPr>
            <a:r>
              <a:rPr lang="en-US" sz="2550" dirty="0">
                <a:solidFill>
                  <a:srgbClr val="383838"/>
                </a:solidFill>
                <a:latin typeface="PT Serif" pitchFamily="34" charset="0"/>
                <a:ea typeface="PT Serif" pitchFamily="34" charset="-122"/>
                <a:cs typeface="PT Serif" pitchFamily="34" charset="-120"/>
              </a:rPr>
              <a:t>3</a:t>
            </a:r>
            <a:endParaRPr lang="en-US" sz="2550" dirty="0"/>
          </a:p>
        </p:txBody>
      </p:sp>
      <p:sp>
        <p:nvSpPr>
          <p:cNvPr id="18" name="Text 15"/>
          <p:cNvSpPr/>
          <p:nvPr/>
        </p:nvSpPr>
        <p:spPr>
          <a:xfrm>
            <a:off x="2188845" y="6147673"/>
            <a:ext cx="2736294" cy="341948"/>
          </a:xfrm>
          <a:prstGeom prst="rect">
            <a:avLst/>
          </a:prstGeom>
          <a:noFill/>
          <a:ln/>
        </p:spPr>
        <p:txBody>
          <a:bodyPr wrap="none" lIns="0" tIns="0" rIns="0" bIns="0" rtlCol="0" anchor="t"/>
          <a:lstStyle/>
          <a:p>
            <a:pPr algn="l" indent="0" marL="0">
              <a:lnSpc>
                <a:spcPts val="2650"/>
              </a:lnSpc>
              <a:buNone/>
            </a:pPr>
            <a:r>
              <a:rPr lang="en-US" sz="2150" dirty="0">
                <a:solidFill>
                  <a:srgbClr val="383838"/>
                </a:solidFill>
                <a:latin typeface="PT Serif" pitchFamily="34" charset="0"/>
                <a:ea typeface="PT Serif" pitchFamily="34" charset="-122"/>
                <a:cs typeface="PT Serif" pitchFamily="34" charset="-120"/>
              </a:rPr>
              <a:t>Ongoing Support</a:t>
            </a:r>
            <a:endParaRPr lang="en-US" sz="2150" dirty="0"/>
          </a:p>
        </p:txBody>
      </p:sp>
      <p:sp>
        <p:nvSpPr>
          <p:cNvPr id="19" name="Text 16"/>
          <p:cNvSpPr/>
          <p:nvPr/>
        </p:nvSpPr>
        <p:spPr>
          <a:xfrm>
            <a:off x="2188845" y="6614636"/>
            <a:ext cx="6225540" cy="666988"/>
          </a:xfrm>
          <a:prstGeom prst="rect">
            <a:avLst/>
          </a:prstGeom>
          <a:noFill/>
          <a:ln/>
        </p:spPr>
        <p:txBody>
          <a:bodyPr wrap="square" lIns="0" tIns="0" rIns="0" bIns="0" rtlCol="0" anchor="t"/>
          <a:lstStyle/>
          <a:p>
            <a:pPr algn="l" indent="0" marL="0">
              <a:lnSpc>
                <a:spcPts val="2600"/>
              </a:lnSpc>
              <a:buNone/>
            </a:pPr>
            <a:r>
              <a:rPr lang="en-US" sz="1600" dirty="0">
                <a:solidFill>
                  <a:srgbClr val="383838"/>
                </a:solidFill>
                <a:latin typeface="DM Sans" pitchFamily="34" charset="0"/>
                <a:ea typeface="DM Sans" pitchFamily="34" charset="-122"/>
                <a:cs typeface="DM Sans" pitchFamily="34" charset="-120"/>
              </a:rPr>
              <a:t>Mentorship, career coaching, and access to resources to foster long-term success and growth.</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82747"/>
            <a:ext cx="11165086"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Introducing the Web Page and Mobile App</a:t>
            </a:r>
            <a:endParaRPr lang="en-US" sz="4650" dirty="0"/>
          </a:p>
        </p:txBody>
      </p:sp>
      <p:sp>
        <p:nvSpPr>
          <p:cNvPr id="4" name="Shape 1"/>
          <p:cNvSpPr/>
          <p:nvPr/>
        </p:nvSpPr>
        <p:spPr>
          <a:xfrm>
            <a:off x="793790" y="5222319"/>
            <a:ext cx="510302" cy="510302"/>
          </a:xfrm>
          <a:prstGeom prst="roundRect">
            <a:avLst>
              <a:gd name="adj" fmla="val 6667"/>
            </a:avLst>
          </a:prstGeom>
          <a:solidFill>
            <a:srgbClr val="F2EEEE"/>
          </a:solidFill>
          <a:ln/>
        </p:spPr>
      </p:sp>
      <p:sp>
        <p:nvSpPr>
          <p:cNvPr id="5" name="Text 2"/>
          <p:cNvSpPr/>
          <p:nvPr/>
        </p:nvSpPr>
        <p:spPr>
          <a:xfrm>
            <a:off x="953691" y="5298758"/>
            <a:ext cx="190381" cy="357307"/>
          </a:xfrm>
          <a:prstGeom prst="rect">
            <a:avLst/>
          </a:prstGeom>
          <a:noFill/>
          <a:ln/>
        </p:spPr>
        <p:txBody>
          <a:bodyPr wrap="none" lIns="0" tIns="0" rIns="0" bIns="0" rtlCol="0" anchor="t"/>
          <a:lstStyle/>
          <a:p>
            <a:pPr algn="ctr" indent="0" marL="0">
              <a:lnSpc>
                <a:spcPts val="2800"/>
              </a:lnSpc>
              <a:buNone/>
            </a:pPr>
            <a:r>
              <a:rPr lang="en-US" sz="2800" dirty="0">
                <a:solidFill>
                  <a:srgbClr val="383838"/>
                </a:solidFill>
                <a:latin typeface="PT Serif" pitchFamily="34" charset="0"/>
                <a:ea typeface="PT Serif" pitchFamily="34" charset="-122"/>
                <a:cs typeface="PT Serif" pitchFamily="34" charset="-120"/>
              </a:rPr>
              <a:t>1</a:t>
            </a:r>
            <a:endParaRPr lang="en-US" sz="2800" dirty="0"/>
          </a:p>
        </p:txBody>
      </p:sp>
      <p:sp>
        <p:nvSpPr>
          <p:cNvPr id="6" name="Text 3"/>
          <p:cNvSpPr/>
          <p:nvPr/>
        </p:nvSpPr>
        <p:spPr>
          <a:xfrm>
            <a:off x="1530906" y="5222319"/>
            <a:ext cx="2977039" cy="372070"/>
          </a:xfrm>
          <a:prstGeom prst="rect">
            <a:avLst/>
          </a:prstGeom>
          <a:noFill/>
          <a:ln/>
        </p:spPr>
        <p:txBody>
          <a:bodyPr wrap="none" lIns="0" tIns="0" rIns="0" bIns="0" rtlCol="0" anchor="t"/>
          <a:lstStyle/>
          <a:p>
            <a:pPr indent="0" marL="0">
              <a:lnSpc>
                <a:spcPts val="2900"/>
              </a:lnSpc>
              <a:buNone/>
            </a:pPr>
            <a:r>
              <a:rPr lang="en-US" sz="2300" dirty="0">
                <a:solidFill>
                  <a:srgbClr val="383838"/>
                </a:solidFill>
                <a:latin typeface="PT Serif" pitchFamily="34" charset="0"/>
                <a:ea typeface="PT Serif" pitchFamily="34" charset="-122"/>
                <a:cs typeface="PT Serif" pitchFamily="34" charset="-120"/>
              </a:rPr>
              <a:t>Seamless Experience</a:t>
            </a:r>
            <a:endParaRPr lang="en-US" sz="2300" dirty="0"/>
          </a:p>
        </p:txBody>
      </p:sp>
      <p:sp>
        <p:nvSpPr>
          <p:cNvPr id="7" name="Text 4"/>
          <p:cNvSpPr/>
          <p:nvPr/>
        </p:nvSpPr>
        <p:spPr>
          <a:xfrm>
            <a:off x="1530906" y="573047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Providing a user-friendly platform for customers to discover services, request quotes, and book appointments.</a:t>
            </a:r>
            <a:endParaRPr lang="en-US" sz="1750" dirty="0"/>
          </a:p>
        </p:txBody>
      </p:sp>
      <p:sp>
        <p:nvSpPr>
          <p:cNvPr id="8" name="Shape 5"/>
          <p:cNvSpPr/>
          <p:nvPr/>
        </p:nvSpPr>
        <p:spPr>
          <a:xfrm>
            <a:off x="5216962" y="5222319"/>
            <a:ext cx="510302" cy="510302"/>
          </a:xfrm>
          <a:prstGeom prst="roundRect">
            <a:avLst>
              <a:gd name="adj" fmla="val 6667"/>
            </a:avLst>
          </a:prstGeom>
          <a:solidFill>
            <a:srgbClr val="F2EEEE"/>
          </a:solidFill>
          <a:ln/>
        </p:spPr>
      </p:sp>
      <p:sp>
        <p:nvSpPr>
          <p:cNvPr id="9" name="Text 6"/>
          <p:cNvSpPr/>
          <p:nvPr/>
        </p:nvSpPr>
        <p:spPr>
          <a:xfrm>
            <a:off x="5376863" y="5298758"/>
            <a:ext cx="190381" cy="357307"/>
          </a:xfrm>
          <a:prstGeom prst="rect">
            <a:avLst/>
          </a:prstGeom>
          <a:noFill/>
          <a:ln/>
        </p:spPr>
        <p:txBody>
          <a:bodyPr wrap="none" lIns="0" tIns="0" rIns="0" bIns="0" rtlCol="0" anchor="t"/>
          <a:lstStyle/>
          <a:p>
            <a:pPr algn="ctr" indent="0" marL="0">
              <a:lnSpc>
                <a:spcPts val="2800"/>
              </a:lnSpc>
              <a:buNone/>
            </a:pPr>
            <a:r>
              <a:rPr lang="en-US" sz="2800" dirty="0">
                <a:solidFill>
                  <a:srgbClr val="383838"/>
                </a:solidFill>
                <a:latin typeface="PT Serif" pitchFamily="34" charset="0"/>
                <a:ea typeface="PT Serif" pitchFamily="34" charset="-122"/>
                <a:cs typeface="PT Serif" pitchFamily="34" charset="-120"/>
              </a:rPr>
              <a:t>2</a:t>
            </a:r>
            <a:endParaRPr lang="en-US" sz="2800" dirty="0"/>
          </a:p>
        </p:txBody>
      </p:sp>
      <p:sp>
        <p:nvSpPr>
          <p:cNvPr id="10" name="Text 7"/>
          <p:cNvSpPr/>
          <p:nvPr/>
        </p:nvSpPr>
        <p:spPr>
          <a:xfrm>
            <a:off x="5954078" y="5222319"/>
            <a:ext cx="3168848" cy="372070"/>
          </a:xfrm>
          <a:prstGeom prst="rect">
            <a:avLst/>
          </a:prstGeom>
          <a:noFill/>
          <a:ln/>
        </p:spPr>
        <p:txBody>
          <a:bodyPr wrap="none" lIns="0" tIns="0" rIns="0" bIns="0" rtlCol="0" anchor="t"/>
          <a:lstStyle/>
          <a:p>
            <a:pPr indent="0" marL="0">
              <a:lnSpc>
                <a:spcPts val="2900"/>
              </a:lnSpc>
              <a:buNone/>
            </a:pPr>
            <a:r>
              <a:rPr lang="en-US" sz="2300" dirty="0">
                <a:solidFill>
                  <a:srgbClr val="383838"/>
                </a:solidFill>
                <a:latin typeface="PT Serif" pitchFamily="34" charset="0"/>
                <a:ea typeface="PT Serif" pitchFamily="34" charset="-122"/>
                <a:cs typeface="PT Serif" pitchFamily="34" charset="-120"/>
              </a:rPr>
              <a:t>Comprehensive Listings</a:t>
            </a:r>
            <a:endParaRPr lang="en-US" sz="2300" dirty="0"/>
          </a:p>
        </p:txBody>
      </p:sp>
      <p:sp>
        <p:nvSpPr>
          <p:cNvPr id="11" name="Text 8"/>
          <p:cNvSpPr/>
          <p:nvPr/>
        </p:nvSpPr>
        <p:spPr>
          <a:xfrm>
            <a:off x="5954078" y="573047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Showcasing a diverse pool of skilled domestic workers and gardeners, with detailed profiles and qualifications.</a:t>
            </a:r>
            <a:endParaRPr lang="en-US" sz="1750" dirty="0"/>
          </a:p>
        </p:txBody>
      </p:sp>
      <p:sp>
        <p:nvSpPr>
          <p:cNvPr id="12" name="Shape 9"/>
          <p:cNvSpPr/>
          <p:nvPr/>
        </p:nvSpPr>
        <p:spPr>
          <a:xfrm>
            <a:off x="9640133" y="5222319"/>
            <a:ext cx="510302" cy="510302"/>
          </a:xfrm>
          <a:prstGeom prst="roundRect">
            <a:avLst>
              <a:gd name="adj" fmla="val 6667"/>
            </a:avLst>
          </a:prstGeom>
          <a:solidFill>
            <a:srgbClr val="F2EEEE"/>
          </a:solidFill>
          <a:ln/>
        </p:spPr>
      </p:sp>
      <p:sp>
        <p:nvSpPr>
          <p:cNvPr id="13" name="Text 10"/>
          <p:cNvSpPr/>
          <p:nvPr/>
        </p:nvSpPr>
        <p:spPr>
          <a:xfrm>
            <a:off x="9800034" y="5298758"/>
            <a:ext cx="190381" cy="357307"/>
          </a:xfrm>
          <a:prstGeom prst="rect">
            <a:avLst/>
          </a:prstGeom>
          <a:noFill/>
          <a:ln/>
        </p:spPr>
        <p:txBody>
          <a:bodyPr wrap="none" lIns="0" tIns="0" rIns="0" bIns="0" rtlCol="0" anchor="t"/>
          <a:lstStyle/>
          <a:p>
            <a:pPr algn="ctr" indent="0" marL="0">
              <a:lnSpc>
                <a:spcPts val="2800"/>
              </a:lnSpc>
              <a:buNone/>
            </a:pPr>
            <a:r>
              <a:rPr lang="en-US" sz="2800" dirty="0">
                <a:solidFill>
                  <a:srgbClr val="383838"/>
                </a:solidFill>
                <a:latin typeface="PT Serif" pitchFamily="34" charset="0"/>
                <a:ea typeface="PT Serif" pitchFamily="34" charset="-122"/>
                <a:cs typeface="PT Serif" pitchFamily="34" charset="-120"/>
              </a:rPr>
              <a:t>3</a:t>
            </a:r>
            <a:endParaRPr lang="en-US" sz="2800" dirty="0"/>
          </a:p>
        </p:txBody>
      </p:sp>
      <p:sp>
        <p:nvSpPr>
          <p:cNvPr id="14" name="Text 11"/>
          <p:cNvSpPr/>
          <p:nvPr/>
        </p:nvSpPr>
        <p:spPr>
          <a:xfrm>
            <a:off x="10377249" y="5222319"/>
            <a:ext cx="2977039" cy="372070"/>
          </a:xfrm>
          <a:prstGeom prst="rect">
            <a:avLst/>
          </a:prstGeom>
          <a:noFill/>
          <a:ln/>
        </p:spPr>
        <p:txBody>
          <a:bodyPr wrap="none" lIns="0" tIns="0" rIns="0" bIns="0" rtlCol="0" anchor="t"/>
          <a:lstStyle/>
          <a:p>
            <a:pPr indent="0" marL="0">
              <a:lnSpc>
                <a:spcPts val="2900"/>
              </a:lnSpc>
              <a:buNone/>
            </a:pPr>
            <a:r>
              <a:rPr lang="en-US" sz="2300" dirty="0">
                <a:solidFill>
                  <a:srgbClr val="383838"/>
                </a:solidFill>
                <a:latin typeface="PT Serif" pitchFamily="34" charset="0"/>
                <a:ea typeface="PT Serif" pitchFamily="34" charset="-122"/>
                <a:cs typeface="PT Serif" pitchFamily="34" charset="-120"/>
              </a:rPr>
              <a:t>Convenient Booking</a:t>
            </a:r>
            <a:endParaRPr lang="en-US" sz="2300" dirty="0"/>
          </a:p>
        </p:txBody>
      </p:sp>
      <p:sp>
        <p:nvSpPr>
          <p:cNvPr id="15" name="Text 12"/>
          <p:cNvSpPr/>
          <p:nvPr/>
        </p:nvSpPr>
        <p:spPr>
          <a:xfrm>
            <a:off x="10377249" y="573047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Allowing customers to easily schedule services, manage bookings, and make secure payments.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94879"/>
            <a:ext cx="8080177"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Advertising the SME's Services</a:t>
            </a:r>
            <a:endParaRPr lang="en-US" sz="4650" dirty="0"/>
          </a:p>
        </p:txBody>
      </p:sp>
      <p:pic>
        <p:nvPicPr>
          <p:cNvPr id="4" name="Image 1" descr="preencoded.png">    </p:cNvPr>
          <p:cNvPicPr>
            <a:picLocks noChangeAspect="1"/>
          </p:cNvPicPr>
          <p:nvPr/>
        </p:nvPicPr>
        <p:blipFill>
          <a:blip r:embed="rId2"/>
          <a:stretch>
            <a:fillRect/>
          </a:stretch>
        </p:blipFill>
        <p:spPr>
          <a:xfrm>
            <a:off x="793790" y="4879300"/>
            <a:ext cx="566976" cy="566976"/>
          </a:xfrm>
          <a:prstGeom prst="rect">
            <a:avLst/>
          </a:prstGeom>
        </p:spPr>
      </p:pic>
      <p:sp>
        <p:nvSpPr>
          <p:cNvPr id="5" name="Text 1"/>
          <p:cNvSpPr/>
          <p:nvPr/>
        </p:nvSpPr>
        <p:spPr>
          <a:xfrm>
            <a:off x="793790" y="567309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Targeted Marketing</a:t>
            </a:r>
            <a:endParaRPr lang="en-US" sz="2300" dirty="0"/>
          </a:p>
        </p:txBody>
      </p:sp>
      <p:sp>
        <p:nvSpPr>
          <p:cNvPr id="6" name="Text 2"/>
          <p:cNvSpPr/>
          <p:nvPr/>
        </p:nvSpPr>
        <p:spPr>
          <a:xfrm>
            <a:off x="793790" y="6181249"/>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Reaching potential customers through strategic digital and social media campaigns.</a:t>
            </a:r>
            <a:endParaRPr lang="en-US" sz="1750" dirty="0"/>
          </a:p>
        </p:txBody>
      </p:sp>
      <p:pic>
        <p:nvPicPr>
          <p:cNvPr id="7" name="Image 2" descr="preencoded.png">    </p:cNvPr>
          <p:cNvPicPr>
            <a:picLocks noChangeAspect="1"/>
          </p:cNvPicPr>
          <p:nvPr/>
        </p:nvPicPr>
        <p:blipFill>
          <a:blip r:embed="rId3"/>
          <a:stretch>
            <a:fillRect/>
          </a:stretch>
        </p:blipFill>
        <p:spPr>
          <a:xfrm>
            <a:off x="5254704" y="4879300"/>
            <a:ext cx="566976" cy="566976"/>
          </a:xfrm>
          <a:prstGeom prst="rect">
            <a:avLst/>
          </a:prstGeom>
        </p:spPr>
      </p:pic>
      <p:sp>
        <p:nvSpPr>
          <p:cNvPr id="8" name="Text 3"/>
          <p:cNvSpPr/>
          <p:nvPr/>
        </p:nvSpPr>
        <p:spPr>
          <a:xfrm>
            <a:off x="5254704" y="5673090"/>
            <a:ext cx="3288744"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Community Engagement</a:t>
            </a:r>
            <a:endParaRPr lang="en-US" sz="2300" dirty="0"/>
          </a:p>
        </p:txBody>
      </p:sp>
      <p:sp>
        <p:nvSpPr>
          <p:cNvPr id="9" name="Text 4"/>
          <p:cNvSpPr/>
          <p:nvPr/>
        </p:nvSpPr>
        <p:spPr>
          <a:xfrm>
            <a:off x="5254704" y="6181249"/>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Partnering with local organizations to spread awareness and build trust within the community.</a:t>
            </a:r>
            <a:endParaRPr lang="en-US" sz="1750" dirty="0"/>
          </a:p>
        </p:txBody>
      </p:sp>
      <p:pic>
        <p:nvPicPr>
          <p:cNvPr id="10" name="Image 3" descr="preencoded.png">    </p:cNvPr>
          <p:cNvPicPr>
            <a:picLocks noChangeAspect="1"/>
          </p:cNvPicPr>
          <p:nvPr/>
        </p:nvPicPr>
        <p:blipFill>
          <a:blip r:embed="rId4"/>
          <a:stretch>
            <a:fillRect/>
          </a:stretch>
        </p:blipFill>
        <p:spPr>
          <a:xfrm>
            <a:off x="9715738" y="4879300"/>
            <a:ext cx="566976" cy="566976"/>
          </a:xfrm>
          <a:prstGeom prst="rect">
            <a:avLst/>
          </a:prstGeom>
        </p:spPr>
      </p:pic>
      <p:sp>
        <p:nvSpPr>
          <p:cNvPr id="11" name="Text 5"/>
          <p:cNvSpPr/>
          <p:nvPr/>
        </p:nvSpPr>
        <p:spPr>
          <a:xfrm>
            <a:off x="9715738" y="567309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Referral Incentives</a:t>
            </a:r>
            <a:endParaRPr lang="en-US" sz="2300" dirty="0"/>
          </a:p>
        </p:txBody>
      </p:sp>
      <p:sp>
        <p:nvSpPr>
          <p:cNvPr id="12" name="Text 6"/>
          <p:cNvSpPr/>
          <p:nvPr/>
        </p:nvSpPr>
        <p:spPr>
          <a:xfrm>
            <a:off x="9715738" y="6181249"/>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Encouraging happy customers to recommend the SME's services to their networks.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838"/>
          </a:xfrm>
          <a:prstGeom prst="rect">
            <a:avLst/>
          </a:prstGeom>
        </p:spPr>
      </p:pic>
      <p:sp>
        <p:nvSpPr>
          <p:cNvPr id="3" name="Text 0"/>
          <p:cNvSpPr/>
          <p:nvPr/>
        </p:nvSpPr>
        <p:spPr>
          <a:xfrm>
            <a:off x="6253282" y="602456"/>
            <a:ext cx="7610237" cy="1437799"/>
          </a:xfrm>
          <a:prstGeom prst="rect">
            <a:avLst/>
          </a:prstGeom>
          <a:noFill/>
          <a:ln/>
        </p:spPr>
        <p:txBody>
          <a:bodyPr wrap="square" lIns="0" tIns="0" rIns="0" bIns="0" rtlCol="0" anchor="t"/>
          <a:lstStyle/>
          <a:p>
            <a:pPr indent="0" marL="0">
              <a:lnSpc>
                <a:spcPts val="5650"/>
              </a:lnSpc>
              <a:buNone/>
            </a:pPr>
            <a:r>
              <a:rPr lang="en-US" sz="4500" dirty="0">
                <a:solidFill>
                  <a:srgbClr val="020202"/>
                </a:solidFill>
                <a:latin typeface="PT Serif" pitchFamily="34" charset="0"/>
                <a:ea typeface="PT Serif" pitchFamily="34" charset="-122"/>
                <a:cs typeface="PT Serif" pitchFamily="34" charset="-120"/>
              </a:rPr>
              <a:t>Streamlining Customer Inquiries and Quotes</a:t>
            </a:r>
            <a:endParaRPr lang="en-US" sz="4500" dirty="0"/>
          </a:p>
        </p:txBody>
      </p:sp>
      <p:pic>
        <p:nvPicPr>
          <p:cNvPr id="4" name="Image 1" descr="preencoded.png">    </p:cNvPr>
          <p:cNvPicPr>
            <a:picLocks noChangeAspect="1"/>
          </p:cNvPicPr>
          <p:nvPr/>
        </p:nvPicPr>
        <p:blipFill>
          <a:blip r:embed="rId2"/>
          <a:stretch>
            <a:fillRect/>
          </a:stretch>
        </p:blipFill>
        <p:spPr>
          <a:xfrm>
            <a:off x="6253282" y="2368868"/>
            <a:ext cx="1095494" cy="1752838"/>
          </a:xfrm>
          <a:prstGeom prst="rect">
            <a:avLst/>
          </a:prstGeom>
        </p:spPr>
      </p:pic>
      <p:sp>
        <p:nvSpPr>
          <p:cNvPr id="5" name="Text 1"/>
          <p:cNvSpPr/>
          <p:nvPr/>
        </p:nvSpPr>
        <p:spPr>
          <a:xfrm>
            <a:off x="7677388" y="2587943"/>
            <a:ext cx="2875836" cy="359331"/>
          </a:xfrm>
          <a:prstGeom prst="rect">
            <a:avLst/>
          </a:prstGeom>
          <a:noFill/>
          <a:ln/>
        </p:spPr>
        <p:txBody>
          <a:bodyPr wrap="none" lIns="0" tIns="0" rIns="0" bIns="0" rtlCol="0" anchor="t"/>
          <a:lstStyle/>
          <a:p>
            <a:pPr algn="l" indent="0" marL="0">
              <a:lnSpc>
                <a:spcPts val="2800"/>
              </a:lnSpc>
              <a:buNone/>
            </a:pPr>
            <a:r>
              <a:rPr lang="en-US" sz="2250" dirty="0">
                <a:solidFill>
                  <a:srgbClr val="383838"/>
                </a:solidFill>
                <a:latin typeface="PT Serif" pitchFamily="34" charset="0"/>
                <a:ea typeface="PT Serif" pitchFamily="34" charset="-122"/>
                <a:cs typeface="PT Serif" pitchFamily="34" charset="-120"/>
              </a:rPr>
              <a:t>Online Inquiries</a:t>
            </a:r>
            <a:endParaRPr lang="en-US" sz="2250" dirty="0"/>
          </a:p>
        </p:txBody>
      </p:sp>
      <p:sp>
        <p:nvSpPr>
          <p:cNvPr id="6" name="Text 2"/>
          <p:cNvSpPr/>
          <p:nvPr/>
        </p:nvSpPr>
        <p:spPr>
          <a:xfrm>
            <a:off x="7677388" y="3078718"/>
            <a:ext cx="6186130" cy="701040"/>
          </a:xfrm>
          <a:prstGeom prst="rect">
            <a:avLst/>
          </a:prstGeom>
          <a:noFill/>
          <a:ln/>
        </p:spPr>
        <p:txBody>
          <a:bodyPr wrap="square" lIns="0" tIns="0" rIns="0" bIns="0" rtlCol="0" anchor="t"/>
          <a:lstStyle/>
          <a:p>
            <a:pPr algn="l" indent="0" marL="0">
              <a:lnSpc>
                <a:spcPts val="2750"/>
              </a:lnSpc>
              <a:buNone/>
            </a:pPr>
            <a:r>
              <a:rPr lang="en-US" sz="1700" dirty="0">
                <a:solidFill>
                  <a:srgbClr val="383838"/>
                </a:solidFill>
                <a:latin typeface="DM Sans" pitchFamily="34" charset="0"/>
                <a:ea typeface="DM Sans" pitchFamily="34" charset="-122"/>
                <a:cs typeface="DM Sans" pitchFamily="34" charset="-120"/>
              </a:rPr>
              <a:t>Customers can submit service requests and inquiries through the website and mobile app.</a:t>
            </a:r>
            <a:endParaRPr lang="en-US" sz="1700" dirty="0"/>
          </a:p>
        </p:txBody>
      </p:sp>
      <p:pic>
        <p:nvPicPr>
          <p:cNvPr id="7" name="Image 2" descr="preencoded.png">    </p:cNvPr>
          <p:cNvPicPr>
            <a:picLocks noChangeAspect="1"/>
          </p:cNvPicPr>
          <p:nvPr/>
        </p:nvPicPr>
        <p:blipFill>
          <a:blip r:embed="rId3"/>
          <a:stretch>
            <a:fillRect/>
          </a:stretch>
        </p:blipFill>
        <p:spPr>
          <a:xfrm>
            <a:off x="6253282" y="4121706"/>
            <a:ext cx="1095494" cy="1752838"/>
          </a:xfrm>
          <a:prstGeom prst="rect">
            <a:avLst/>
          </a:prstGeom>
        </p:spPr>
      </p:pic>
      <p:sp>
        <p:nvSpPr>
          <p:cNvPr id="8" name="Text 3"/>
          <p:cNvSpPr/>
          <p:nvPr/>
        </p:nvSpPr>
        <p:spPr>
          <a:xfrm>
            <a:off x="7677388" y="4340781"/>
            <a:ext cx="2875836" cy="359331"/>
          </a:xfrm>
          <a:prstGeom prst="rect">
            <a:avLst/>
          </a:prstGeom>
          <a:noFill/>
          <a:ln/>
        </p:spPr>
        <p:txBody>
          <a:bodyPr wrap="none" lIns="0" tIns="0" rIns="0" bIns="0" rtlCol="0" anchor="t"/>
          <a:lstStyle/>
          <a:p>
            <a:pPr algn="l" indent="0" marL="0">
              <a:lnSpc>
                <a:spcPts val="2800"/>
              </a:lnSpc>
              <a:buNone/>
            </a:pPr>
            <a:r>
              <a:rPr lang="en-US" sz="2250" dirty="0">
                <a:solidFill>
                  <a:srgbClr val="383838"/>
                </a:solidFill>
                <a:latin typeface="PT Serif" pitchFamily="34" charset="0"/>
                <a:ea typeface="PT Serif" pitchFamily="34" charset="-122"/>
                <a:cs typeface="PT Serif" pitchFamily="34" charset="-120"/>
              </a:rPr>
              <a:t>Quote Generation</a:t>
            </a:r>
            <a:endParaRPr lang="en-US" sz="2250" dirty="0"/>
          </a:p>
        </p:txBody>
      </p:sp>
      <p:sp>
        <p:nvSpPr>
          <p:cNvPr id="9" name="Text 4"/>
          <p:cNvSpPr/>
          <p:nvPr/>
        </p:nvSpPr>
        <p:spPr>
          <a:xfrm>
            <a:off x="7677388" y="4831556"/>
            <a:ext cx="6186130" cy="701040"/>
          </a:xfrm>
          <a:prstGeom prst="rect">
            <a:avLst/>
          </a:prstGeom>
          <a:noFill/>
          <a:ln/>
        </p:spPr>
        <p:txBody>
          <a:bodyPr wrap="square" lIns="0" tIns="0" rIns="0" bIns="0" rtlCol="0" anchor="t"/>
          <a:lstStyle/>
          <a:p>
            <a:pPr algn="l" indent="0" marL="0">
              <a:lnSpc>
                <a:spcPts val="2750"/>
              </a:lnSpc>
              <a:buNone/>
            </a:pPr>
            <a:r>
              <a:rPr lang="en-US" sz="1700" dirty="0">
                <a:solidFill>
                  <a:srgbClr val="383838"/>
                </a:solidFill>
                <a:latin typeface="DM Sans" pitchFamily="34" charset="0"/>
                <a:ea typeface="DM Sans" pitchFamily="34" charset="-122"/>
                <a:cs typeface="DM Sans" pitchFamily="34" charset="-120"/>
              </a:rPr>
              <a:t>The SME's team promptly provides personalized quotes based on the customer's needs.</a:t>
            </a:r>
            <a:endParaRPr lang="en-US" sz="1700" dirty="0"/>
          </a:p>
        </p:txBody>
      </p:sp>
      <p:pic>
        <p:nvPicPr>
          <p:cNvPr id="10" name="Image 3" descr="preencoded.png">    </p:cNvPr>
          <p:cNvPicPr>
            <a:picLocks noChangeAspect="1"/>
          </p:cNvPicPr>
          <p:nvPr/>
        </p:nvPicPr>
        <p:blipFill>
          <a:blip r:embed="rId4"/>
          <a:stretch>
            <a:fillRect/>
          </a:stretch>
        </p:blipFill>
        <p:spPr>
          <a:xfrm>
            <a:off x="6253282" y="5874544"/>
            <a:ext cx="1095494" cy="1752838"/>
          </a:xfrm>
          <a:prstGeom prst="rect">
            <a:avLst/>
          </a:prstGeom>
        </p:spPr>
      </p:pic>
      <p:sp>
        <p:nvSpPr>
          <p:cNvPr id="11" name="Text 5"/>
          <p:cNvSpPr/>
          <p:nvPr/>
        </p:nvSpPr>
        <p:spPr>
          <a:xfrm>
            <a:off x="7677388" y="6093619"/>
            <a:ext cx="3300413" cy="359331"/>
          </a:xfrm>
          <a:prstGeom prst="rect">
            <a:avLst/>
          </a:prstGeom>
          <a:noFill/>
          <a:ln/>
        </p:spPr>
        <p:txBody>
          <a:bodyPr wrap="none" lIns="0" tIns="0" rIns="0" bIns="0" rtlCol="0" anchor="t"/>
          <a:lstStyle/>
          <a:p>
            <a:pPr algn="l" indent="0" marL="0">
              <a:lnSpc>
                <a:spcPts val="2800"/>
              </a:lnSpc>
              <a:buNone/>
            </a:pPr>
            <a:r>
              <a:rPr lang="en-US" sz="2250" dirty="0">
                <a:solidFill>
                  <a:srgbClr val="383838"/>
                </a:solidFill>
                <a:latin typeface="PT Serif" pitchFamily="34" charset="0"/>
                <a:ea typeface="PT Serif" pitchFamily="34" charset="-122"/>
                <a:cs typeface="PT Serif" pitchFamily="34" charset="-120"/>
              </a:rPr>
              <a:t>Seamless Communication</a:t>
            </a:r>
            <a:endParaRPr lang="en-US" sz="2250" dirty="0"/>
          </a:p>
        </p:txBody>
      </p:sp>
      <p:sp>
        <p:nvSpPr>
          <p:cNvPr id="12" name="Text 6"/>
          <p:cNvSpPr/>
          <p:nvPr/>
        </p:nvSpPr>
        <p:spPr>
          <a:xfrm>
            <a:off x="7677388" y="6584394"/>
            <a:ext cx="6186130" cy="701040"/>
          </a:xfrm>
          <a:prstGeom prst="rect">
            <a:avLst/>
          </a:prstGeom>
          <a:noFill/>
          <a:ln/>
        </p:spPr>
        <p:txBody>
          <a:bodyPr wrap="square" lIns="0" tIns="0" rIns="0" bIns="0" rtlCol="0" anchor="t"/>
          <a:lstStyle/>
          <a:p>
            <a:pPr algn="l" indent="0" marL="0">
              <a:lnSpc>
                <a:spcPts val="2750"/>
              </a:lnSpc>
              <a:buNone/>
            </a:pPr>
            <a:r>
              <a:rPr lang="en-US" sz="1700" dirty="0">
                <a:solidFill>
                  <a:srgbClr val="383838"/>
                </a:solidFill>
                <a:latin typeface="DM Sans" pitchFamily="34" charset="0"/>
                <a:ea typeface="DM Sans" pitchFamily="34" charset="-122"/>
                <a:cs typeface="DM Sans" pitchFamily="34" charset="-120"/>
              </a:rPr>
              <a:t>Customers can track the status of their requests and engage in real-time dialogues.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0552" y="722114"/>
            <a:ext cx="7922895" cy="1144905"/>
          </a:xfrm>
          <a:prstGeom prst="rect">
            <a:avLst/>
          </a:prstGeom>
          <a:noFill/>
          <a:ln/>
        </p:spPr>
        <p:txBody>
          <a:bodyPr wrap="square" lIns="0" tIns="0" rIns="0" bIns="0" rtlCol="0" anchor="t"/>
          <a:lstStyle/>
          <a:p>
            <a:pPr indent="0" marL="0">
              <a:lnSpc>
                <a:spcPts val="4500"/>
              </a:lnSpc>
              <a:buNone/>
            </a:pPr>
            <a:r>
              <a:rPr lang="en-US" sz="3600" dirty="0">
                <a:solidFill>
                  <a:srgbClr val="020202"/>
                </a:solidFill>
                <a:latin typeface="PT Serif" pitchFamily="34" charset="0"/>
                <a:ea typeface="PT Serif" pitchFamily="34" charset="-122"/>
                <a:cs typeface="PT Serif" pitchFamily="34" charset="-120"/>
              </a:rPr>
              <a:t>Integrating Customer Feedback and Testimonials</a:t>
            </a:r>
            <a:endParaRPr lang="en-US" sz="3600" dirty="0"/>
          </a:p>
        </p:txBody>
      </p:sp>
      <p:sp>
        <p:nvSpPr>
          <p:cNvPr id="4" name="Shape 1"/>
          <p:cNvSpPr/>
          <p:nvPr/>
        </p:nvSpPr>
        <p:spPr>
          <a:xfrm>
            <a:off x="610552" y="2128718"/>
            <a:ext cx="7922895" cy="5378768"/>
          </a:xfrm>
          <a:prstGeom prst="roundRect">
            <a:avLst>
              <a:gd name="adj" fmla="val 487"/>
            </a:avLst>
          </a:prstGeom>
          <a:noFill/>
          <a:ln w="7620">
            <a:solidFill>
              <a:srgbClr val="000000">
                <a:alpha val="8000"/>
              </a:srgbClr>
            </a:solidFill>
            <a:prstDash val="solid"/>
          </a:ln>
        </p:spPr>
      </p:sp>
      <p:sp>
        <p:nvSpPr>
          <p:cNvPr id="5" name="Shape 2"/>
          <p:cNvSpPr/>
          <p:nvPr/>
        </p:nvSpPr>
        <p:spPr>
          <a:xfrm>
            <a:off x="618173" y="2136338"/>
            <a:ext cx="7906822" cy="503634"/>
          </a:xfrm>
          <a:prstGeom prst="rect">
            <a:avLst/>
          </a:prstGeom>
          <a:solidFill>
            <a:srgbClr val="FFFFFF">
              <a:alpha val="4000"/>
            </a:srgbClr>
          </a:solidFill>
          <a:ln/>
        </p:spPr>
      </p:sp>
      <p:sp>
        <p:nvSpPr>
          <p:cNvPr id="6" name="Text 3"/>
          <p:cNvSpPr/>
          <p:nvPr/>
        </p:nvSpPr>
        <p:spPr>
          <a:xfrm>
            <a:off x="793433" y="2248614"/>
            <a:ext cx="2282666" cy="279083"/>
          </a:xfrm>
          <a:prstGeom prst="rect">
            <a:avLst/>
          </a:prstGeom>
          <a:noFill/>
          <a:ln/>
        </p:spPr>
        <p:txBody>
          <a:bodyPr wrap="non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Rating</a:t>
            </a:r>
            <a:endParaRPr lang="en-US" sz="1350" dirty="0"/>
          </a:p>
        </p:txBody>
      </p:sp>
      <p:sp>
        <p:nvSpPr>
          <p:cNvPr id="7" name="Text 4"/>
          <p:cNvSpPr/>
          <p:nvPr/>
        </p:nvSpPr>
        <p:spPr>
          <a:xfrm>
            <a:off x="3432572" y="2248614"/>
            <a:ext cx="2278856" cy="279083"/>
          </a:xfrm>
          <a:prstGeom prst="rect">
            <a:avLst/>
          </a:prstGeom>
          <a:noFill/>
          <a:ln/>
        </p:spPr>
        <p:txBody>
          <a:bodyPr wrap="non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Feedback</a:t>
            </a:r>
            <a:endParaRPr lang="en-US" sz="1350" dirty="0"/>
          </a:p>
        </p:txBody>
      </p:sp>
      <p:sp>
        <p:nvSpPr>
          <p:cNvPr id="8" name="Text 5"/>
          <p:cNvSpPr/>
          <p:nvPr/>
        </p:nvSpPr>
        <p:spPr>
          <a:xfrm>
            <a:off x="6067901" y="2248614"/>
            <a:ext cx="2282666" cy="279083"/>
          </a:xfrm>
          <a:prstGeom prst="rect">
            <a:avLst/>
          </a:prstGeom>
          <a:noFill/>
          <a:ln/>
        </p:spPr>
        <p:txBody>
          <a:bodyPr wrap="non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Testimonial</a:t>
            </a:r>
            <a:endParaRPr lang="en-US" sz="1350" dirty="0"/>
          </a:p>
        </p:txBody>
      </p:sp>
      <p:sp>
        <p:nvSpPr>
          <p:cNvPr id="9" name="Shape 6"/>
          <p:cNvSpPr/>
          <p:nvPr/>
        </p:nvSpPr>
        <p:spPr>
          <a:xfrm>
            <a:off x="618173" y="2639973"/>
            <a:ext cx="7906822" cy="1619964"/>
          </a:xfrm>
          <a:prstGeom prst="rect">
            <a:avLst/>
          </a:prstGeom>
          <a:solidFill>
            <a:srgbClr val="000000">
              <a:alpha val="4000"/>
            </a:srgbClr>
          </a:solidFill>
          <a:ln/>
        </p:spPr>
      </p:sp>
      <p:sp>
        <p:nvSpPr>
          <p:cNvPr id="10" name="Text 7"/>
          <p:cNvSpPr/>
          <p:nvPr/>
        </p:nvSpPr>
        <p:spPr>
          <a:xfrm>
            <a:off x="793433" y="2752249"/>
            <a:ext cx="2282666" cy="279083"/>
          </a:xfrm>
          <a:prstGeom prst="rect">
            <a:avLst/>
          </a:prstGeom>
          <a:noFill/>
          <a:ln/>
        </p:spPr>
        <p:txBody>
          <a:bodyPr wrap="non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4.9/5</a:t>
            </a:r>
            <a:endParaRPr lang="en-US" sz="1350" dirty="0"/>
          </a:p>
        </p:txBody>
      </p:sp>
      <p:sp>
        <p:nvSpPr>
          <p:cNvPr id="11" name="Text 8"/>
          <p:cNvSpPr/>
          <p:nvPr/>
        </p:nvSpPr>
        <p:spPr>
          <a:xfrm>
            <a:off x="3432572" y="2752249"/>
            <a:ext cx="2278856" cy="558165"/>
          </a:xfrm>
          <a:prstGeom prst="rect">
            <a:avLst/>
          </a:prstGeom>
          <a:noFill/>
          <a:ln/>
        </p:spPr>
        <p:txBody>
          <a:bodyPr wrap="squar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Excellent service, highly skilled workers.</a:t>
            </a:r>
            <a:endParaRPr lang="en-US" sz="1350" dirty="0"/>
          </a:p>
        </p:txBody>
      </p:sp>
      <p:sp>
        <p:nvSpPr>
          <p:cNvPr id="12" name="Text 9"/>
          <p:cNvSpPr/>
          <p:nvPr/>
        </p:nvSpPr>
        <p:spPr>
          <a:xfrm>
            <a:off x="6067901" y="2752249"/>
            <a:ext cx="2282666" cy="1395413"/>
          </a:xfrm>
          <a:prstGeom prst="rect">
            <a:avLst/>
          </a:prstGeom>
          <a:noFill/>
          <a:ln/>
        </p:spPr>
        <p:txBody>
          <a:bodyPr wrap="squar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"The domestic worker they sent was professional, efficient, and went above and beyond. Highly recommend!"</a:t>
            </a:r>
            <a:endParaRPr lang="en-US" sz="1350" dirty="0"/>
          </a:p>
        </p:txBody>
      </p:sp>
      <p:sp>
        <p:nvSpPr>
          <p:cNvPr id="13" name="Shape 10"/>
          <p:cNvSpPr/>
          <p:nvPr/>
        </p:nvSpPr>
        <p:spPr>
          <a:xfrm>
            <a:off x="618173" y="4259937"/>
            <a:ext cx="7906822" cy="1619964"/>
          </a:xfrm>
          <a:prstGeom prst="rect">
            <a:avLst/>
          </a:prstGeom>
          <a:solidFill>
            <a:srgbClr val="FFFFFF">
              <a:alpha val="4000"/>
            </a:srgbClr>
          </a:solidFill>
          <a:ln/>
        </p:spPr>
      </p:sp>
      <p:sp>
        <p:nvSpPr>
          <p:cNvPr id="14" name="Text 11"/>
          <p:cNvSpPr/>
          <p:nvPr/>
        </p:nvSpPr>
        <p:spPr>
          <a:xfrm>
            <a:off x="793433" y="4372213"/>
            <a:ext cx="2282666" cy="279083"/>
          </a:xfrm>
          <a:prstGeom prst="rect">
            <a:avLst/>
          </a:prstGeom>
          <a:noFill/>
          <a:ln/>
        </p:spPr>
        <p:txBody>
          <a:bodyPr wrap="non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4.8/5</a:t>
            </a:r>
            <a:endParaRPr lang="en-US" sz="1350" dirty="0"/>
          </a:p>
        </p:txBody>
      </p:sp>
      <p:sp>
        <p:nvSpPr>
          <p:cNvPr id="15" name="Text 12"/>
          <p:cNvSpPr/>
          <p:nvPr/>
        </p:nvSpPr>
        <p:spPr>
          <a:xfrm>
            <a:off x="3432572" y="4372213"/>
            <a:ext cx="2278856" cy="558165"/>
          </a:xfrm>
          <a:prstGeom prst="rect">
            <a:avLst/>
          </a:prstGeom>
          <a:noFill/>
          <a:ln/>
        </p:spPr>
        <p:txBody>
          <a:bodyPr wrap="squar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Great experience, would use again.</a:t>
            </a:r>
            <a:endParaRPr lang="en-US" sz="1350" dirty="0"/>
          </a:p>
        </p:txBody>
      </p:sp>
      <p:sp>
        <p:nvSpPr>
          <p:cNvPr id="16" name="Text 13"/>
          <p:cNvSpPr/>
          <p:nvPr/>
        </p:nvSpPr>
        <p:spPr>
          <a:xfrm>
            <a:off x="6067901" y="4372213"/>
            <a:ext cx="2282666" cy="1395413"/>
          </a:xfrm>
          <a:prstGeom prst="rect">
            <a:avLst/>
          </a:prstGeom>
          <a:noFill/>
          <a:ln/>
        </p:spPr>
        <p:txBody>
          <a:bodyPr wrap="squar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"I was impressed by the SME's attention to detail and the gardener's expertise. My garden has never looked better!"</a:t>
            </a:r>
            <a:endParaRPr lang="en-US" sz="1350" dirty="0"/>
          </a:p>
        </p:txBody>
      </p:sp>
      <p:sp>
        <p:nvSpPr>
          <p:cNvPr id="17" name="Shape 14"/>
          <p:cNvSpPr/>
          <p:nvPr/>
        </p:nvSpPr>
        <p:spPr>
          <a:xfrm>
            <a:off x="618173" y="5879902"/>
            <a:ext cx="7906822" cy="1619964"/>
          </a:xfrm>
          <a:prstGeom prst="rect">
            <a:avLst/>
          </a:prstGeom>
          <a:solidFill>
            <a:srgbClr val="000000">
              <a:alpha val="4000"/>
            </a:srgbClr>
          </a:solidFill>
          <a:ln/>
        </p:spPr>
      </p:sp>
      <p:sp>
        <p:nvSpPr>
          <p:cNvPr id="18" name="Text 15"/>
          <p:cNvSpPr/>
          <p:nvPr/>
        </p:nvSpPr>
        <p:spPr>
          <a:xfrm>
            <a:off x="793433" y="5992178"/>
            <a:ext cx="2282666" cy="279083"/>
          </a:xfrm>
          <a:prstGeom prst="rect">
            <a:avLst/>
          </a:prstGeom>
          <a:noFill/>
          <a:ln/>
        </p:spPr>
        <p:txBody>
          <a:bodyPr wrap="non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5/5</a:t>
            </a:r>
            <a:endParaRPr lang="en-US" sz="1350" dirty="0"/>
          </a:p>
        </p:txBody>
      </p:sp>
      <p:sp>
        <p:nvSpPr>
          <p:cNvPr id="19" name="Text 16"/>
          <p:cNvSpPr/>
          <p:nvPr/>
        </p:nvSpPr>
        <p:spPr>
          <a:xfrm>
            <a:off x="3432572" y="5992178"/>
            <a:ext cx="2278856" cy="558165"/>
          </a:xfrm>
          <a:prstGeom prst="rect">
            <a:avLst/>
          </a:prstGeom>
          <a:noFill/>
          <a:ln/>
        </p:spPr>
        <p:txBody>
          <a:bodyPr wrap="squar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Dependable and trustworthy service.</a:t>
            </a:r>
            <a:endParaRPr lang="en-US" sz="1350" dirty="0"/>
          </a:p>
        </p:txBody>
      </p:sp>
      <p:sp>
        <p:nvSpPr>
          <p:cNvPr id="20" name="Text 17"/>
          <p:cNvSpPr/>
          <p:nvPr/>
        </p:nvSpPr>
        <p:spPr>
          <a:xfrm>
            <a:off x="6067901" y="5992178"/>
            <a:ext cx="2282666" cy="1395413"/>
          </a:xfrm>
          <a:prstGeom prst="rect">
            <a:avLst/>
          </a:prstGeom>
          <a:noFill/>
          <a:ln/>
        </p:spPr>
        <p:txBody>
          <a:bodyPr wrap="square" lIns="0" tIns="0" rIns="0" bIns="0" rtlCol="0" anchor="t"/>
          <a:lstStyle/>
          <a:p>
            <a:pPr indent="0" marL="0">
              <a:lnSpc>
                <a:spcPts val="2150"/>
              </a:lnSpc>
              <a:buNone/>
            </a:pPr>
            <a:r>
              <a:rPr lang="en-US" sz="1350" dirty="0">
                <a:solidFill>
                  <a:srgbClr val="383838"/>
                </a:solidFill>
                <a:latin typeface="DM Sans" pitchFamily="34" charset="0"/>
                <a:ea typeface="DM Sans" pitchFamily="34" charset="-122"/>
                <a:cs typeface="DM Sans" pitchFamily="34" charset="-120"/>
              </a:rPr>
              <a:t>"As a busy professional, I'm grateful for the convenience and reliability of the SME's services. Highly recommended!"</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13290"/>
            <a:ext cx="10993041"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Driving Engagement and Repeat Business</a:t>
            </a:r>
            <a:endParaRPr lang="en-US" sz="4650" dirty="0"/>
          </a:p>
        </p:txBody>
      </p:sp>
      <p:sp>
        <p:nvSpPr>
          <p:cNvPr id="3" name="Text 1"/>
          <p:cNvSpPr/>
          <p:nvPr/>
        </p:nvSpPr>
        <p:spPr>
          <a:xfrm>
            <a:off x="793790" y="3824526"/>
            <a:ext cx="2977039" cy="372070"/>
          </a:xfrm>
          <a:prstGeom prst="rect">
            <a:avLst/>
          </a:prstGeom>
          <a:noFill/>
          <a:ln/>
        </p:spPr>
        <p:txBody>
          <a:bodyPr wrap="none" lIns="0" tIns="0" rIns="0" bIns="0" rtlCol="0" anchor="t"/>
          <a:lstStyle/>
          <a:p>
            <a:pPr indent="0" marL="0">
              <a:lnSpc>
                <a:spcPts val="2900"/>
              </a:lnSpc>
              <a:buNone/>
            </a:pPr>
            <a:r>
              <a:rPr lang="en-US" sz="2300" dirty="0">
                <a:solidFill>
                  <a:srgbClr val="020202"/>
                </a:solidFill>
                <a:latin typeface="PT Serif" pitchFamily="34" charset="0"/>
                <a:ea typeface="PT Serif" pitchFamily="34" charset="-122"/>
                <a:cs typeface="PT Serif" pitchFamily="34" charset="-120"/>
              </a:rPr>
              <a:t>Loyalty Program</a:t>
            </a:r>
            <a:endParaRPr lang="en-US" sz="2300" dirty="0"/>
          </a:p>
        </p:txBody>
      </p:sp>
      <p:sp>
        <p:nvSpPr>
          <p:cNvPr id="4" name="Text 2"/>
          <p:cNvSpPr/>
          <p:nvPr/>
        </p:nvSpPr>
        <p:spPr>
          <a:xfrm>
            <a:off x="793790" y="4423410"/>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Offering rewards, discounts, and exclusive benefits to encourage recurring customers.</a:t>
            </a:r>
            <a:endParaRPr lang="en-US" sz="1750" dirty="0"/>
          </a:p>
        </p:txBody>
      </p:sp>
      <p:sp>
        <p:nvSpPr>
          <p:cNvPr id="5" name="Text 3"/>
          <p:cNvSpPr/>
          <p:nvPr/>
        </p:nvSpPr>
        <p:spPr>
          <a:xfrm>
            <a:off x="5332928" y="3824526"/>
            <a:ext cx="3405664" cy="372070"/>
          </a:xfrm>
          <a:prstGeom prst="rect">
            <a:avLst/>
          </a:prstGeom>
          <a:noFill/>
          <a:ln/>
        </p:spPr>
        <p:txBody>
          <a:bodyPr wrap="none" lIns="0" tIns="0" rIns="0" bIns="0" rtlCol="0" anchor="t"/>
          <a:lstStyle/>
          <a:p>
            <a:pPr indent="0" marL="0">
              <a:lnSpc>
                <a:spcPts val="2900"/>
              </a:lnSpc>
              <a:buNone/>
            </a:pPr>
            <a:r>
              <a:rPr lang="en-US" sz="2300" dirty="0">
                <a:solidFill>
                  <a:srgbClr val="020202"/>
                </a:solidFill>
                <a:latin typeface="PT Serif" pitchFamily="34" charset="0"/>
                <a:ea typeface="PT Serif" pitchFamily="34" charset="-122"/>
                <a:cs typeface="PT Serif" pitchFamily="34" charset="-120"/>
              </a:rPr>
              <a:t>Social Media Engagement</a:t>
            </a:r>
            <a:endParaRPr lang="en-US" sz="2300" dirty="0"/>
          </a:p>
        </p:txBody>
      </p:sp>
      <p:sp>
        <p:nvSpPr>
          <p:cNvPr id="6" name="Text 4"/>
          <p:cNvSpPr/>
          <p:nvPr/>
        </p:nvSpPr>
        <p:spPr>
          <a:xfrm>
            <a:off x="5332928" y="4423410"/>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Regularly sharing inspiring stories, tips, and updates to foster a sense of community.</a:t>
            </a:r>
            <a:endParaRPr lang="en-US" sz="1750" dirty="0"/>
          </a:p>
        </p:txBody>
      </p:sp>
      <p:sp>
        <p:nvSpPr>
          <p:cNvPr id="7" name="Text 5"/>
          <p:cNvSpPr/>
          <p:nvPr/>
        </p:nvSpPr>
        <p:spPr>
          <a:xfrm>
            <a:off x="9872067" y="3824526"/>
            <a:ext cx="3401735" cy="372070"/>
          </a:xfrm>
          <a:prstGeom prst="rect">
            <a:avLst/>
          </a:prstGeom>
          <a:noFill/>
          <a:ln/>
        </p:spPr>
        <p:txBody>
          <a:bodyPr wrap="none" lIns="0" tIns="0" rIns="0" bIns="0" rtlCol="0" anchor="t"/>
          <a:lstStyle/>
          <a:p>
            <a:pPr indent="0" marL="0">
              <a:lnSpc>
                <a:spcPts val="2900"/>
              </a:lnSpc>
              <a:buNone/>
            </a:pPr>
            <a:r>
              <a:rPr lang="en-US" sz="2300" dirty="0">
                <a:solidFill>
                  <a:srgbClr val="020202"/>
                </a:solidFill>
                <a:latin typeface="PT Serif" pitchFamily="34" charset="0"/>
                <a:ea typeface="PT Serif" pitchFamily="34" charset="-122"/>
                <a:cs typeface="PT Serif" pitchFamily="34" charset="-120"/>
              </a:rPr>
              <a:t>Continuous Improvement</a:t>
            </a:r>
            <a:endParaRPr lang="en-US" sz="2300" dirty="0"/>
          </a:p>
        </p:txBody>
      </p:sp>
      <p:sp>
        <p:nvSpPr>
          <p:cNvPr id="8" name="Text 6"/>
          <p:cNvSpPr/>
          <p:nvPr/>
        </p:nvSpPr>
        <p:spPr>
          <a:xfrm>
            <a:off x="9872067" y="4423410"/>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Actively seeking customer feedback to enhance services and address evolving needs.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2024-10-26T13:23:52Z</dcterms:created>
  <dcterms:modified xsi:type="dcterms:W3CDTF">2024-10-26T13:23:52Z</dcterms:modified>
</cp:coreProperties>
</file>